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85174"/>
  </p:normalViewPr>
  <p:slideViewPr>
    <p:cSldViewPr snapToGrid="0" snapToObjects="1">
      <p:cViewPr>
        <p:scale>
          <a:sx n="50" d="100"/>
          <a:sy n="50" d="100"/>
        </p:scale>
        <p:origin x="1564"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Usman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29</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March,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To compare the first relationship between flight number and launch site, a scatterplot was created. Another scatterplot was plotted to visualize the relationship between Payload Mass and Launch Site. For the relationship between success rate of each orbit type, we created a bar chart. A scatterplot was used again to visualize both, the relationship between Flight Number and Orbit type and between Payload Mass and Orbit type. We used a line graph to visualize the yearly trend of launch success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https://github.com/UsmannKhan/ibm-applied-ds/blob/main/edadataviz.ipynb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3471" y="1255364"/>
            <a:ext cx="11701221" cy="5602636"/>
          </a:xfrm>
          <a:prstGeom prst="rect">
            <a:avLst/>
          </a:prstGeom>
        </p:spPr>
        <p:txBody>
          <a:bodyPr lIns="91440" tIns="45720" rIns="91440" bIns="45720" anchor="t"/>
          <a:lstStyle/>
          <a:p>
            <a:pPr>
              <a:lnSpc>
                <a:spcPct val="100000"/>
              </a:lnSpc>
              <a:spcBef>
                <a:spcPts val="1400"/>
              </a:spcBef>
            </a:pPr>
            <a:r>
              <a:rPr lang="en-US" sz="2100" dirty="0" smtClean="0">
                <a:solidFill>
                  <a:schemeClr val="accent3">
                    <a:lumMod val="25000"/>
                  </a:schemeClr>
                </a:solidFill>
                <a:latin typeface="Abadi"/>
              </a:rPr>
              <a:t>First we used a SELECT statement to display the names of the unique launch sites in the space mission</a:t>
            </a:r>
          </a:p>
          <a:p>
            <a:pPr>
              <a:lnSpc>
                <a:spcPct val="100000"/>
              </a:lnSpc>
              <a:spcBef>
                <a:spcPts val="1400"/>
              </a:spcBef>
            </a:pPr>
            <a:r>
              <a:rPr lang="en-US" sz="2100" dirty="0" smtClean="0">
                <a:solidFill>
                  <a:schemeClr val="accent3">
                    <a:lumMod val="25000"/>
                  </a:schemeClr>
                </a:solidFill>
                <a:latin typeface="Abadi"/>
              </a:rPr>
              <a:t>Then we used another SELECT statement with a WHERE clause to display 5 records where launch sites begin with the string ‘CCA’.</a:t>
            </a:r>
          </a:p>
          <a:p>
            <a:pPr>
              <a:lnSpc>
                <a:spcPct val="100000"/>
              </a:lnSpc>
              <a:spcBef>
                <a:spcPts val="1400"/>
              </a:spcBef>
            </a:pPr>
            <a:r>
              <a:rPr lang="en-US" sz="2100" dirty="0" smtClean="0">
                <a:solidFill>
                  <a:schemeClr val="accent3">
                    <a:lumMod val="25000"/>
                  </a:schemeClr>
                </a:solidFill>
                <a:latin typeface="Abadi"/>
              </a:rPr>
              <a:t>We then used a query to display the total payload mass carried by the boosters launched by NASA (CRS) before querying the average payload mass carried by booster version F9 v1.1.</a:t>
            </a:r>
          </a:p>
          <a:p>
            <a:pPr>
              <a:lnSpc>
                <a:spcPct val="100000"/>
              </a:lnSpc>
              <a:spcBef>
                <a:spcPts val="1400"/>
              </a:spcBef>
            </a:pPr>
            <a:r>
              <a:rPr lang="en-US" sz="2100" dirty="0" smtClean="0">
                <a:solidFill>
                  <a:schemeClr val="accent3">
                    <a:lumMod val="25000"/>
                  </a:schemeClr>
                </a:solidFill>
                <a:latin typeface="Abadi"/>
              </a:rPr>
              <a:t>Queried the date when the first successful landing outcome in ground pad was achieved using the min function.</a:t>
            </a:r>
          </a:p>
          <a:p>
            <a:pPr>
              <a:lnSpc>
                <a:spcPct val="100000"/>
              </a:lnSpc>
              <a:spcBef>
                <a:spcPts val="1400"/>
              </a:spcBef>
            </a:pPr>
            <a:r>
              <a:rPr lang="en-US" sz="2100" dirty="0" smtClean="0">
                <a:solidFill>
                  <a:schemeClr val="accent3">
                    <a:lumMod val="25000"/>
                  </a:schemeClr>
                </a:solidFill>
                <a:latin typeface="Abadi"/>
              </a:rPr>
              <a:t>Listed the total number of mission outcomes along with names of boosters and their versions with varying payload mass and other conditions.</a:t>
            </a:r>
          </a:p>
          <a:p>
            <a:pPr>
              <a:lnSpc>
                <a:spcPct val="100000"/>
              </a:lnSpc>
              <a:spcBef>
                <a:spcPts val="1400"/>
              </a:spcBef>
            </a:pPr>
            <a:r>
              <a:rPr lang="en-US" sz="2100" dirty="0" smtClean="0">
                <a:solidFill>
                  <a:schemeClr val="accent3">
                    <a:lumMod val="25000"/>
                  </a:schemeClr>
                </a:solidFill>
                <a:latin typeface="Abadi"/>
              </a:rPr>
              <a:t>Listed records for different years and ranked the landing outcomes in a particular timeframe</a:t>
            </a:r>
          </a:p>
          <a:p>
            <a:pPr>
              <a:lnSpc>
                <a:spcPct val="100000"/>
              </a:lnSpc>
              <a:spcBef>
                <a:spcPts val="1400"/>
              </a:spcBef>
            </a:pPr>
            <a:r>
              <a:rPr lang="en-US" sz="2100" dirty="0" smtClean="0">
                <a:solidFill>
                  <a:schemeClr val="accent3">
                    <a:lumMod val="25000"/>
                  </a:schemeClr>
                </a:solidFill>
                <a:latin typeface="Abadi" panose="020B0604020104020204" pitchFamily="34" charset="0"/>
              </a:rPr>
              <a:t>https</a:t>
            </a:r>
            <a:r>
              <a:rPr lang="en-US" sz="2100" dirty="0">
                <a:solidFill>
                  <a:schemeClr val="accent3">
                    <a:lumMod val="25000"/>
                  </a:schemeClr>
                </a:solidFill>
                <a:latin typeface="Abadi" panose="020B0604020104020204" pitchFamily="34" charset="0"/>
              </a:rPr>
              <a:t>://github.com/UsmannKhan/ibm-applied-ds/blob/main/jupyter-labs-eda-sql-coursera_sqllite.ipynb</a:t>
            </a:r>
            <a:endParaRPr lang="en-US" sz="21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 we marked all launch sites on a map using the longitude and latitude, after creating the folium Map object. We added a </a:t>
            </a:r>
            <a:r>
              <a:rPr lang="en-US" sz="2200" dirty="0" err="1" smtClean="0">
                <a:solidFill>
                  <a:schemeClr val="accent3">
                    <a:lumMod val="25000"/>
                  </a:schemeClr>
                </a:solidFill>
                <a:latin typeface="Abadi" panose="020B0604020104020204" pitchFamily="34" charset="0"/>
              </a:rPr>
              <a:t>folium.Circle</a:t>
            </a:r>
            <a:r>
              <a:rPr lang="en-US" sz="2200" dirty="0" smtClean="0">
                <a:solidFill>
                  <a:schemeClr val="accent3">
                    <a:lumMod val="25000"/>
                  </a:schemeClr>
                </a:solidFill>
                <a:latin typeface="Abadi" panose="020B0604020104020204" pitchFamily="34" charset="0"/>
              </a:rPr>
              <a:t> and </a:t>
            </a:r>
            <a:r>
              <a:rPr lang="en-US" sz="2200" dirty="0" err="1" smtClean="0">
                <a:solidFill>
                  <a:schemeClr val="accent3">
                    <a:lumMod val="25000"/>
                  </a:schemeClr>
                </a:solidFill>
                <a:latin typeface="Abadi" panose="020B0604020104020204" pitchFamily="34" charset="0"/>
              </a:rPr>
              <a:t>folium.Marker</a:t>
            </a:r>
            <a:r>
              <a:rPr lang="en-US" sz="2200" dirty="0" smtClean="0">
                <a:solidFill>
                  <a:schemeClr val="accent3">
                    <a:lumMod val="25000"/>
                  </a:schemeClr>
                </a:solidFill>
                <a:latin typeface="Abadi" panose="020B0604020104020204" pitchFamily="34" charset="0"/>
              </a:rPr>
              <a:t> so each launch site is circled and labeled. We then used a </a:t>
            </a:r>
            <a:r>
              <a:rPr lang="en-US" sz="2200" dirty="0" err="1" smtClean="0">
                <a:solidFill>
                  <a:schemeClr val="accent3">
                    <a:lumMod val="25000"/>
                  </a:schemeClr>
                </a:solidFill>
                <a:latin typeface="Abadi" panose="020B0604020104020204" pitchFamily="34" charset="0"/>
              </a:rPr>
              <a:t>MarkerCluster</a:t>
            </a:r>
            <a:r>
              <a:rPr lang="en-US" sz="2200" dirty="0" smtClean="0">
                <a:solidFill>
                  <a:schemeClr val="accent3">
                    <a:lumMod val="25000"/>
                  </a:schemeClr>
                </a:solidFill>
                <a:latin typeface="Abadi" panose="020B0604020104020204" pitchFamily="34" charset="0"/>
              </a:rPr>
              <a:t> object to mark the successful and failed launches at each site. </a:t>
            </a:r>
            <a:r>
              <a:rPr lang="en-US" sz="2200" dirty="0" err="1" smtClean="0">
                <a:solidFill>
                  <a:schemeClr val="accent3">
                    <a:lumMod val="25000"/>
                  </a:schemeClr>
                </a:solidFill>
                <a:latin typeface="Abadi" panose="020B0604020104020204" pitchFamily="34" charset="0"/>
              </a:rPr>
              <a:t>MarkerCluster</a:t>
            </a:r>
            <a:r>
              <a:rPr lang="en-US" sz="2200" dirty="0" smtClean="0">
                <a:solidFill>
                  <a:schemeClr val="accent3">
                    <a:lumMod val="25000"/>
                  </a:schemeClr>
                </a:solidFill>
                <a:latin typeface="Abadi" panose="020B0604020104020204" pitchFamily="34" charset="0"/>
              </a:rPr>
              <a:t> is a good way to simplify a map containing many markers having the same coordinate. Then to calculate the distances between a launch site to its proximities, we first added a </a:t>
            </a:r>
            <a:r>
              <a:rPr lang="en-US" sz="2200" dirty="0" err="1" smtClean="0">
                <a:solidFill>
                  <a:schemeClr val="accent3">
                    <a:lumMod val="25000"/>
                  </a:schemeClr>
                </a:solidFill>
                <a:latin typeface="Abadi" panose="020B0604020104020204" pitchFamily="34" charset="0"/>
              </a:rPr>
              <a:t>MousePosition</a:t>
            </a:r>
            <a:r>
              <a:rPr lang="en-US" sz="2200" dirty="0" smtClean="0">
                <a:solidFill>
                  <a:schemeClr val="accent3">
                    <a:lumMod val="25000"/>
                  </a:schemeClr>
                </a:solidFill>
                <a:latin typeface="Abadi" panose="020B0604020104020204" pitchFamily="34" charset="0"/>
              </a:rPr>
              <a:t> to get the coordinates for a mouse over a point on the map. Then we used this object to calculate the distance to the closest coastlines, railways, and highways and drew a </a:t>
            </a:r>
            <a:r>
              <a:rPr lang="en-US" sz="2200" dirty="0" err="1" smtClean="0">
                <a:solidFill>
                  <a:schemeClr val="accent3">
                    <a:lumMod val="25000"/>
                  </a:schemeClr>
                </a:solidFill>
                <a:latin typeface="Abadi" panose="020B0604020104020204" pitchFamily="34" charset="0"/>
              </a:rPr>
              <a:t>PolyLine</a:t>
            </a:r>
            <a:r>
              <a:rPr lang="en-US" sz="2200" dirty="0" smtClean="0">
                <a:solidFill>
                  <a:schemeClr val="accent3">
                    <a:lumMod val="25000"/>
                  </a:schemeClr>
                </a:solidFill>
                <a:latin typeface="Abadi" panose="020B0604020104020204" pitchFamily="34" charset="0"/>
              </a:rPr>
              <a:t> to visualize that distance.</a:t>
            </a:r>
          </a:p>
          <a:p>
            <a:pPr>
              <a:lnSpc>
                <a:spcPct val="100000"/>
              </a:lnSpc>
              <a:spcBef>
                <a:spcPts val="1400"/>
              </a:spcBef>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://github.com/UsmannKhan/ibm-applied-ds/blob/main/lab_jupyter_launch_site_location.ipynb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Firstly, we have a </a:t>
            </a:r>
            <a:r>
              <a:rPr lang="en-US" sz="2200" dirty="0" err="1" smtClean="0">
                <a:solidFill>
                  <a:schemeClr val="accent3">
                    <a:lumMod val="25000"/>
                  </a:schemeClr>
                </a:solidFill>
                <a:latin typeface="Abadi" panose="020B0604020104020204" pitchFamily="34" charset="0"/>
              </a:rPr>
              <a:t>piechart</a:t>
            </a:r>
            <a:r>
              <a:rPr lang="en-US" sz="2200" dirty="0" smtClean="0">
                <a:solidFill>
                  <a:schemeClr val="accent3">
                    <a:lumMod val="25000"/>
                  </a:schemeClr>
                </a:solidFill>
                <a:latin typeface="Abadi" panose="020B0604020104020204" pitchFamily="34" charset="0"/>
              </a:rPr>
              <a:t> that shows the total success launches for each site helping us compare the success rates. We have a dropdown menu above this </a:t>
            </a:r>
            <a:r>
              <a:rPr lang="en-US" sz="2200" dirty="0" err="1" smtClean="0">
                <a:solidFill>
                  <a:schemeClr val="accent3">
                    <a:lumMod val="25000"/>
                  </a:schemeClr>
                </a:solidFill>
                <a:latin typeface="Abadi" panose="020B0604020104020204" pitchFamily="34" charset="0"/>
              </a:rPr>
              <a:t>piechart</a:t>
            </a:r>
            <a:r>
              <a:rPr lang="en-US" sz="2200" dirty="0" smtClean="0">
                <a:solidFill>
                  <a:schemeClr val="accent3">
                    <a:lumMod val="25000"/>
                  </a:schemeClr>
                </a:solidFill>
                <a:latin typeface="Abadi" panose="020B0604020104020204" pitchFamily="34" charset="0"/>
              </a:rPr>
              <a:t> to select a specific launch site, helpin</a:t>
            </a:r>
            <a:r>
              <a:rPr lang="en-US" sz="2200" dirty="0" smtClean="0">
                <a:solidFill>
                  <a:schemeClr val="accent3">
                    <a:lumMod val="25000"/>
                  </a:schemeClr>
                </a:solidFill>
                <a:latin typeface="Abadi" panose="020B0604020104020204" pitchFamily="34" charset="0"/>
              </a:rPr>
              <a:t>g us visualize the success and failure rates for each site. We then have a scatterplot in this dashboard visualize the correlation between Payload and success for all sites. We have a range slider above this scatterplot to adjust the Payload range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https://github.com/UsmannKhan/ibm-applied-ds/blob/main/spacex_dash_app.py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 we created a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array from the column Class and assigned it to a variable Y. We then standardized the data in X, which was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 and reassigned it to the variable X. We then split the data X and Y into training and testing data. We then created a logistic regression object before creating a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 object with cv=10. We then fit the object to find the best parameters form a dictionary ‘parameters’. We displayed the best parameters and the accuracy on the validation data before calculating the accuracy on the test data using the method ‘score’. Lastly, we plotted a confusion matrix. We repeated these steps for support vector machine, decision tree classifier, and k nearest neighbors.</a:t>
            </a:r>
          </a:p>
          <a:p>
            <a:pPr>
              <a:lnSpc>
                <a:spcPct val="100000"/>
              </a:lnSpc>
              <a:spcBef>
                <a:spcPts val="1400"/>
              </a:spcBef>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://github.com/UsmannKhan/ibm-applied-ds/blob/main/SpaceX_Machine%20Learning%20Prediction_Part_5.ipynb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52541" y="1807336"/>
            <a:ext cx="11721946" cy="50506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Using exploratory data visualization, we observed that the success rate kept increasing from 2013 to 2019. With heavier payloads, the successful landing rate  are more for Polar, LEO and ISS orbit types. However, for GTO, it’s difficult to distinguish.  In the LEO orbit, success seems to be related to the number of flights. Conversely, in the GTO orbit, there appears to be no such relationship. ES-L1, GEO, HEO, and SSO have the highest success rates. For the VAFB-SLC launch site there are no rockets launched for heavy payload mass(greater than 10000). As flight number increased, the likelihood of the first stage landing successfully also increased even with more massive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With our Predictive Analysis, we found that all classification methods had the same accuracy score using the test data. Logistic regression had the lowest best score using the training data. SVM and KNN were joint second with identical best scores using the training data. Decision Tree had the highest best score value using the training data.</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290" y="1297034"/>
            <a:ext cx="4676271" cy="219008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755" y="1598001"/>
            <a:ext cx="5390033" cy="169049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27364"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As the Flight Number increases, the concentration of successful landing at CCAFS SLC 40 also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337" y="1969431"/>
            <a:ext cx="6869399" cy="31744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801989"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26" y="1897586"/>
            <a:ext cx="6545885" cy="31413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ES-L1, GEO, HEO, and SSO have the highest success rates.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GTO has the lowest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498" y="1542629"/>
            <a:ext cx="5797550" cy="42354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In </a:t>
            </a:r>
            <a:r>
              <a:rPr lang="en-US" sz="2200" dirty="0">
                <a:solidFill>
                  <a:schemeClr val="accent3">
                    <a:lumMod val="25000"/>
                  </a:schemeClr>
                </a:solidFill>
                <a:latin typeface="Abadi" panose="020B0604020104020204" pitchFamily="34" charset="0"/>
              </a:rPr>
              <a:t>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190" y="1986651"/>
            <a:ext cx="6708622" cy="313996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a:t>
            </a:r>
            <a:r>
              <a:rPr lang="en-US" sz="2200" dirty="0" smtClean="0">
                <a:solidFill>
                  <a:schemeClr val="accent3">
                    <a:lumMod val="25000"/>
                  </a:schemeClr>
                </a:solidFill>
                <a:latin typeface="Abadi" panose="020B0604020104020204" pitchFamily="34" charset="0"/>
              </a:rPr>
              <a:t>present.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75" y="2002782"/>
            <a:ext cx="6721322" cy="31077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success </a:t>
            </a:r>
            <a:r>
              <a:rPr lang="en-US" sz="2200" dirty="0" smtClean="0">
                <a:solidFill>
                  <a:schemeClr val="accent3">
                    <a:lumMod val="25000"/>
                  </a:schemeClr>
                </a:solidFill>
                <a:latin typeface="Abadi" panose="020B0604020104020204" pitchFamily="34" charset="0"/>
              </a:rPr>
              <a:t>rate increased at a constant rate from 2013 to 2014 before it became constant for a year.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It then continues to increase for two years before taking a dip from 2017 to 2018.</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It then continues its upward trend from 2018 to 2019 before dipping again from 2019 to 2020.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272" y="1690345"/>
            <a:ext cx="6108700" cy="4191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a:t>
            </a:r>
            <a:r>
              <a:rPr lang="en-US" sz="2200" dirty="0" smtClean="0">
                <a:solidFill>
                  <a:schemeClr val="accent3">
                    <a:lumMod val="25000"/>
                  </a:schemeClr>
                </a:solidFill>
                <a:latin typeface="Abadi" panose="020B0604020104020204" pitchFamily="34" charset="0"/>
              </a:rPr>
              <a:t>SPACEXTABLE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Select statement to select all the launch site names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994" y="1410158"/>
            <a:ext cx="1731062" cy="533449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a:t>
            </a:r>
            <a:r>
              <a:rPr lang="en-US" sz="2200" dirty="0" smtClean="0">
                <a:solidFill>
                  <a:schemeClr val="accent3">
                    <a:lumMod val="25000"/>
                  </a:schemeClr>
                </a:solidFill>
                <a:latin typeface="Abadi" panose="020B0604020104020204" pitchFamily="34" charset="0"/>
              </a:rPr>
              <a:t>5</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the WHERE clause and limiting the results to 5 only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883" y="3106756"/>
            <a:ext cx="6507855" cy="35763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from SPACEXTABLE where Customer like "NASA (CRS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sum function adds all the mass together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973" y="3820339"/>
            <a:ext cx="4873558" cy="14673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Avg</a:t>
            </a:r>
            <a:r>
              <a:rPr lang="en-US" sz="2200" dirty="0" smtClean="0">
                <a:solidFill>
                  <a:schemeClr val="accent3">
                    <a:lumMod val="25000"/>
                  </a:schemeClr>
                </a:solidFill>
                <a:latin typeface="Abadi" panose="020B0604020104020204" pitchFamily="34" charset="0"/>
              </a:rPr>
              <a:t> function is used to find the average in SQL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687" y="4021158"/>
            <a:ext cx="3974158" cy="12664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"%ground pad</a:t>
            </a:r>
            <a:r>
              <a:rPr lang="en-US" sz="2200" dirty="0" smtClean="0">
                <a:solidFill>
                  <a:schemeClr val="accent3">
                    <a:lumMod val="25000"/>
                  </a:schemeClr>
                </a:solidFill>
                <a:latin typeface="Abadi"/>
              </a:rPr>
              <a:t>%“</a:t>
            </a:r>
          </a:p>
          <a:p>
            <a:pPr>
              <a:lnSpc>
                <a:spcPct val="100000"/>
              </a:lnSpc>
              <a:spcBef>
                <a:spcPts val="1400"/>
              </a:spcBef>
            </a:pPr>
            <a:r>
              <a:rPr lang="en-US" sz="2200" dirty="0" smtClean="0">
                <a:solidFill>
                  <a:schemeClr val="accent3">
                    <a:lumMod val="25000"/>
                  </a:schemeClr>
                </a:solidFill>
                <a:latin typeface="Abadi"/>
              </a:rPr>
              <a:t>WHERE clause and min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883" y="3906091"/>
            <a:ext cx="2781232" cy="17781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&gt; 4000 and PAYLOAD_MASS__KG_ &lt;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054" y="3206220"/>
            <a:ext cx="2243485" cy="28193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SPACEXTABLE group by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008" y="3401917"/>
            <a:ext cx="5211591" cy="22149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7277"/>
            <a:ext cx="10326708" cy="493993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project involved collecting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data using API and </a:t>
            </a:r>
            <a:r>
              <a:rPr lang="en-US" sz="2200" dirty="0" err="1" smtClean="0">
                <a:solidFill>
                  <a:schemeClr val="accent3">
                    <a:lumMod val="25000"/>
                  </a:schemeClr>
                </a:solidFill>
                <a:latin typeface="Abadi" panose="020B0604020104020204" pitchFamily="34" charset="0"/>
              </a:rPr>
              <a:t>webscraping</a:t>
            </a:r>
            <a:r>
              <a:rPr lang="en-US" sz="2200" dirty="0" smtClean="0">
                <a:solidFill>
                  <a:schemeClr val="accent3">
                    <a:lumMod val="25000"/>
                  </a:schemeClr>
                </a:solidFill>
                <a:latin typeface="Abadi" panose="020B0604020104020204" pitchFamily="34" charset="0"/>
              </a:rPr>
              <a:t> using </a:t>
            </a:r>
            <a:r>
              <a:rPr lang="en-US" sz="2200" dirty="0" err="1" smtClean="0">
                <a:solidFill>
                  <a:schemeClr val="accent3">
                    <a:lumMod val="25000"/>
                  </a:schemeClr>
                </a:solidFill>
                <a:latin typeface="Abadi" panose="020B0604020104020204" pitchFamily="34" charset="0"/>
              </a:rPr>
              <a:t>BeautifulSoup</a:t>
            </a:r>
            <a:r>
              <a:rPr lang="en-US" sz="2200" dirty="0" smtClean="0">
                <a:solidFill>
                  <a:schemeClr val="accent3">
                    <a:lumMod val="25000"/>
                  </a:schemeClr>
                </a:solidFill>
                <a:latin typeface="Abadi" panose="020B0604020104020204" pitchFamily="34" charset="0"/>
              </a:rPr>
              <a:t>. The data was then stored in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 and processed before performing exploratory data analysis using SQL queries and charts. We then created interactive dashboards and maps to provide visual feedback. We then used the data to build a predictive model using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W</a:t>
            </a:r>
            <a:r>
              <a:rPr lang="en-US" sz="2200" dirty="0" smtClean="0">
                <a:solidFill>
                  <a:schemeClr val="accent3">
                    <a:lumMod val="25000"/>
                  </a:schemeClr>
                </a:solidFill>
                <a:latin typeface="Abadi" panose="020B0604020104020204" pitchFamily="34" charset="0"/>
              </a:rPr>
              <a:t>e realized Kennedy Space Center Launch Maps had the highest success rate. The largest number of successful launches was also attributed to KSC LC-39A. Payload Range(kg) of 2k to 4k had the highest launch success rate. We even compared other factors such as booster versions and proximity of launch sites to railways, highways, and etc. A bunch of relationships were also evaluated using plots and charts such as orbit type vs flight number, payload mass vs orbit type, flight number vs launch site, and etc. Many significant observations were made such as with increase in flight number we saw that the first stage is more likely to land successfully.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963" y="2785270"/>
            <a:ext cx="1200150" cy="38036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(Date,6,2)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 = "2015"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745" y="3984992"/>
            <a:ext cx="7028117" cy="167161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as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from SPACEXTABLE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desc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71" y="3123310"/>
            <a:ext cx="2763066" cy="29022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5075"/>
            <a:ext cx="11194307" cy="482188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sz="2400" dirty="0" smtClean="0"/>
              <a:t>All launch sites are next to a coastline.</a:t>
            </a:r>
          </a:p>
          <a:p>
            <a:pPr marL="0" indent="0">
              <a:buNone/>
            </a:pPr>
            <a:r>
              <a:rPr lang="en-US" sz="2400" dirty="0" smtClean="0"/>
              <a:t>CCAFS complexes and Kennedy Space</a:t>
            </a:r>
          </a:p>
          <a:p>
            <a:pPr marL="0" indent="0">
              <a:buNone/>
            </a:pPr>
            <a:r>
              <a:rPr lang="en-US" sz="2400" dirty="0" smtClean="0"/>
              <a:t>Complex are close to each other.</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 Launch Site Locations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13" y="1503569"/>
            <a:ext cx="6091118" cy="35109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613" y="3699105"/>
            <a:ext cx="4522681" cy="260298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054579" y="1351179"/>
            <a:ext cx="4381359" cy="2388394"/>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 Launch Site Outcomes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5624" y="3800787"/>
            <a:ext cx="3992348" cy="2163572"/>
          </a:xfrm>
          <a:prstGeom prst="rect">
            <a:avLst/>
          </a:prstGeom>
        </p:spPr>
      </p:pic>
      <p:sp>
        <p:nvSpPr>
          <p:cNvPr id="7" name="TextBox 6"/>
          <p:cNvSpPr txBox="1"/>
          <p:nvPr/>
        </p:nvSpPr>
        <p:spPr>
          <a:xfrm>
            <a:off x="770011" y="1839817"/>
            <a:ext cx="5928244" cy="1938992"/>
          </a:xfrm>
          <a:prstGeom prst="rect">
            <a:avLst/>
          </a:prstGeom>
          <a:noFill/>
        </p:spPr>
        <p:txBody>
          <a:bodyPr wrap="square" rtlCol="0">
            <a:spAutoFit/>
          </a:bodyPr>
          <a:lstStyle/>
          <a:p>
            <a:r>
              <a:rPr lang="en-US" sz="2400" dirty="0" smtClean="0"/>
              <a:t>Kennedy Space Launch Complex has the</a:t>
            </a:r>
          </a:p>
          <a:p>
            <a:r>
              <a:rPr lang="en-US" sz="2400" dirty="0"/>
              <a:t>h</a:t>
            </a:r>
            <a:r>
              <a:rPr lang="en-US" sz="2400" dirty="0" smtClean="0"/>
              <a:t>ighest number of successful launches.</a:t>
            </a:r>
          </a:p>
          <a:p>
            <a:endParaRPr lang="en-US" sz="2400" dirty="0"/>
          </a:p>
          <a:p>
            <a:r>
              <a:rPr lang="en-US" sz="2400" dirty="0" smtClean="0"/>
              <a:t>It also has the highest success rate among</a:t>
            </a:r>
          </a:p>
          <a:p>
            <a:r>
              <a:rPr lang="en-US" sz="2400" dirty="0" smtClean="0"/>
              <a:t>all the launch sites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08100" y="3900961"/>
            <a:ext cx="4376738" cy="252625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 Launch Site Proximities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849" y="1407846"/>
            <a:ext cx="4671123" cy="2672804"/>
          </a:xfrm>
          <a:prstGeom prst="rect">
            <a:avLst/>
          </a:prstGeom>
        </p:spPr>
      </p:pic>
      <p:sp>
        <p:nvSpPr>
          <p:cNvPr id="7" name="TextBox 6"/>
          <p:cNvSpPr txBox="1"/>
          <p:nvPr/>
        </p:nvSpPr>
        <p:spPr>
          <a:xfrm>
            <a:off x="444501" y="1638300"/>
            <a:ext cx="6565900" cy="2308324"/>
          </a:xfrm>
          <a:prstGeom prst="rect">
            <a:avLst/>
          </a:prstGeom>
          <a:noFill/>
        </p:spPr>
        <p:txBody>
          <a:bodyPr wrap="square" rtlCol="0">
            <a:spAutoFit/>
          </a:bodyPr>
          <a:lstStyle/>
          <a:p>
            <a:r>
              <a:rPr lang="en-US" sz="2400" dirty="0" smtClean="0"/>
              <a:t>All launch sites are next to coastlines</a:t>
            </a:r>
          </a:p>
          <a:p>
            <a:endParaRPr lang="en-US" sz="2400" dirty="0"/>
          </a:p>
          <a:p>
            <a:r>
              <a:rPr lang="en-US" sz="2400" dirty="0" smtClean="0"/>
              <a:t>Both CCAFS and Kennedy Space Complexes</a:t>
            </a:r>
          </a:p>
          <a:p>
            <a:r>
              <a:rPr lang="en-US" sz="2400" dirty="0"/>
              <a:t>a</a:t>
            </a:r>
            <a:r>
              <a:rPr lang="en-US" sz="2400" dirty="0" smtClean="0"/>
              <a:t>re next to Titusville</a:t>
            </a:r>
          </a:p>
          <a:p>
            <a:endParaRPr lang="en-US" sz="2400" dirty="0"/>
          </a:p>
          <a:p>
            <a:r>
              <a:rPr lang="en-US" sz="2400" dirty="0" smtClean="0"/>
              <a:t>The CCAFS complexes also have a railway nearby</a:t>
            </a:r>
            <a:endParaRPr lang="en-US" sz="2400" dirty="0"/>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393713" y="1487684"/>
            <a:ext cx="5256733" cy="2797467"/>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Analysis</a:t>
            </a:r>
            <a:endParaRPr lang="en-US" dirty="0">
              <a:solidFill>
                <a:srgbClr val="0B49CB"/>
              </a:solidFill>
              <a:latin typeface="Abadi"/>
            </a:endParaRPr>
          </a:p>
        </p:txBody>
      </p:sp>
      <p:sp>
        <p:nvSpPr>
          <p:cNvPr id="4" name="TextBox 3"/>
          <p:cNvSpPr txBox="1"/>
          <p:nvPr/>
        </p:nvSpPr>
        <p:spPr>
          <a:xfrm>
            <a:off x="770011" y="1751681"/>
            <a:ext cx="4011309" cy="4154984"/>
          </a:xfrm>
          <a:prstGeom prst="rect">
            <a:avLst/>
          </a:prstGeom>
          <a:noFill/>
        </p:spPr>
        <p:txBody>
          <a:bodyPr wrap="square" rtlCol="0">
            <a:spAutoFit/>
          </a:bodyPr>
          <a:lstStyle/>
          <a:p>
            <a:r>
              <a:rPr lang="en-US" sz="2400" dirty="0" smtClean="0"/>
              <a:t>KSC LC-39A accounts for 41.7% of all successful launches which is the highest percentage among all the launch sites followed CCAFS LC-40. </a:t>
            </a:r>
          </a:p>
          <a:p>
            <a:endParaRPr lang="en-US" sz="2400" dirty="0" smtClean="0"/>
          </a:p>
          <a:p>
            <a:r>
              <a:rPr lang="en-US" sz="2400" dirty="0" smtClean="0"/>
              <a:t>VAFB SLC-4E comes at third place followed by CCAFS SLC-40 which sits at the bottom.</a:t>
            </a:r>
            <a:endParaRPr lang="en-US" sz="2400" dirty="0"/>
          </a:p>
          <a:p>
            <a:endParaRPr lang="en-US" sz="2400" dirty="0"/>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a:t>
            </a:r>
            <a:r>
              <a:rPr lang="en-US" dirty="0" smtClean="0">
                <a:solidFill>
                  <a:srgbClr val="0B49CB"/>
                </a:solidFill>
                <a:latin typeface="Abadi"/>
              </a:rPr>
              <a:t>Analysis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822" y="1609726"/>
            <a:ext cx="5833078" cy="3072700"/>
          </a:xfrm>
          <a:prstGeom prst="rect">
            <a:avLst/>
          </a:prstGeom>
        </p:spPr>
      </p:pic>
      <p:sp>
        <p:nvSpPr>
          <p:cNvPr id="6" name="TextBox 5"/>
          <p:cNvSpPr txBox="1"/>
          <p:nvPr/>
        </p:nvSpPr>
        <p:spPr>
          <a:xfrm>
            <a:off x="770011" y="1722922"/>
            <a:ext cx="3455480" cy="3046988"/>
          </a:xfrm>
          <a:prstGeom prst="rect">
            <a:avLst/>
          </a:prstGeom>
          <a:noFill/>
        </p:spPr>
        <p:txBody>
          <a:bodyPr wrap="square" rtlCol="0">
            <a:spAutoFit/>
          </a:bodyPr>
          <a:lstStyle/>
          <a:p>
            <a:r>
              <a:rPr lang="en-US" sz="2400" dirty="0" smtClean="0"/>
              <a:t>KSC LC-39A has the highest success rate percentage among all the launch sites.</a:t>
            </a:r>
          </a:p>
          <a:p>
            <a:endParaRPr lang="en-US" sz="2400" dirty="0"/>
          </a:p>
          <a:p>
            <a:r>
              <a:rPr lang="en-US" sz="2400" dirty="0" smtClean="0"/>
              <a:t>76.9% of all launches at this complex are a success.</a:t>
            </a:r>
            <a:endParaRPr lang="en-US" sz="2400" dirty="0"/>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8207337"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smtClean="0">
                <a:solidFill>
                  <a:schemeClr val="accent3">
                    <a:lumMod val="25000"/>
                  </a:schemeClr>
                </a:solidFill>
                <a:latin typeface="Abadi" panose="020B0604020104020204" pitchFamily="34" charset="0"/>
              </a:rPr>
              <a:t>In this project, we predicted </a:t>
            </a:r>
            <a:r>
              <a:rPr lang="en-US" sz="2200" dirty="0">
                <a:solidFill>
                  <a:schemeClr val="accent3">
                    <a:lumMod val="25000"/>
                  </a:schemeClr>
                </a:solidFill>
                <a:latin typeface="Abadi" panose="020B0604020104020204" pitchFamily="34" charset="0"/>
              </a:rPr>
              <a:t>if the Falcon 9 first stage will land successfully.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 Therefore if we can determine if the first stage will land, we can determine the cost of a </a:t>
            </a:r>
            <a:r>
              <a:rPr lang="en-US" sz="2200" dirty="0" smtClean="0">
                <a:solidFill>
                  <a:schemeClr val="accent3">
                    <a:lumMod val="25000"/>
                  </a:schemeClr>
                </a:solidFill>
                <a:latin typeface="Abadi" panose="020B0604020104020204" pitchFamily="34" charset="0"/>
              </a:rPr>
              <a:t>launch. We compared different factors using data analysis to find out which factors contributed towards a successful launch and otherwise.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967603" y="2695034"/>
            <a:ext cx="5494337" cy="1723204"/>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a:t>
            </a:r>
            <a:r>
              <a:rPr lang="en-US" dirty="0" smtClean="0">
                <a:solidFill>
                  <a:srgbClr val="0B49CB"/>
                </a:solidFill>
                <a:latin typeface="Abadi"/>
              </a:rPr>
              <a:t>Analysis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4418842"/>
            <a:ext cx="6023578" cy="1807550"/>
          </a:xfrm>
          <a:prstGeom prst="rect">
            <a:avLst/>
          </a:prstGeom>
        </p:spPr>
      </p:pic>
      <p:sp>
        <p:nvSpPr>
          <p:cNvPr id="7" name="TextBox 6"/>
          <p:cNvSpPr txBox="1"/>
          <p:nvPr/>
        </p:nvSpPr>
        <p:spPr>
          <a:xfrm>
            <a:off x="881349" y="1795749"/>
            <a:ext cx="9324989" cy="461665"/>
          </a:xfrm>
          <a:prstGeom prst="rect">
            <a:avLst/>
          </a:prstGeom>
          <a:noFill/>
        </p:spPr>
        <p:txBody>
          <a:bodyPr wrap="none" rtlCol="0">
            <a:spAutoFit/>
          </a:bodyPr>
          <a:lstStyle/>
          <a:p>
            <a:r>
              <a:rPr lang="en-US" sz="2400" dirty="0">
                <a:solidFill>
                  <a:schemeClr val="accent3">
                    <a:lumMod val="25000"/>
                  </a:schemeClr>
                </a:solidFill>
                <a:latin typeface="Abadi" panose="020B0604020104020204" pitchFamily="34" charset="0"/>
              </a:rPr>
              <a:t>Payload Range(kg) of 2k to 4k had the highest launch success rate</a:t>
            </a:r>
            <a:endParaRPr lang="en-US" sz="2400"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7726290"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With our Predictive Analysis, we found that all classification methods had the same accuracy score using the test data. Logistic regression had the lowest best score using the training data. SVM and KNN were joint second with identical best scores using the training data. Decision Tree had the highest best score value using the training data.</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02089" cy="3811588"/>
          </a:xfrm>
          <a:prstGeom prst="rect">
            <a:avLst/>
          </a:prstGeom>
        </p:spPr>
        <p:txBody>
          <a:bodyPr>
            <a:normAutofit/>
          </a:bodyPr>
          <a:lstStyle/>
          <a:p>
            <a:pPr marL="0" indent="0">
              <a:lnSpc>
                <a:spcPct val="100000"/>
              </a:lnSpc>
              <a:spcBef>
                <a:spcPts val="1400"/>
              </a:spcBef>
              <a:buNone/>
            </a:pPr>
            <a:r>
              <a:rPr lang="en-US" sz="2400" dirty="0" smtClean="0">
                <a:solidFill>
                  <a:schemeClr val="accent3">
                    <a:lumMod val="25000"/>
                  </a:schemeClr>
                </a:solidFill>
                <a:latin typeface="Abadi" panose="020B0604020104020204" pitchFamily="34" charset="0"/>
              </a:rPr>
              <a:t>The number of true positives are 12 (True label is landed and predicted label is also landed)</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smtClean="0">
                <a:solidFill>
                  <a:schemeClr val="accent3">
                    <a:lumMod val="25000"/>
                  </a:schemeClr>
                </a:solidFill>
                <a:latin typeface="Abadi" panose="020B0604020104020204" pitchFamily="34" charset="0"/>
              </a:rPr>
              <a:t>There are 3 false positives (True label is not landed and predicted label is landed)</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022" y="1589088"/>
            <a:ext cx="5187950" cy="4279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KS LC-39A is the best site for rocket launch</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smtClean="0">
                <a:solidFill>
                  <a:schemeClr val="accent3">
                    <a:lumMod val="25000"/>
                  </a:schemeClr>
                </a:solidFill>
                <a:latin typeface="Abadi" panose="020B0604020104020204" pitchFamily="34" charset="0"/>
              </a:rPr>
              <a:t>Payload mass range of 2k to 4k (kg) has the highest probability of success</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ES-L1, GEO, HEO, and </a:t>
            </a:r>
            <a:r>
              <a:rPr lang="en-US" dirty="0" smtClean="0">
                <a:solidFill>
                  <a:schemeClr val="accent3">
                    <a:lumMod val="25000"/>
                  </a:schemeClr>
                </a:solidFill>
                <a:latin typeface="Abadi" panose="020B0604020104020204" pitchFamily="34" charset="0"/>
              </a:rPr>
              <a:t>SSO orbit types </a:t>
            </a:r>
            <a:r>
              <a:rPr lang="en-US" dirty="0">
                <a:solidFill>
                  <a:schemeClr val="accent3">
                    <a:lumMod val="25000"/>
                  </a:schemeClr>
                </a:solidFill>
                <a:latin typeface="Abadi" panose="020B0604020104020204" pitchFamily="34" charset="0"/>
              </a:rPr>
              <a:t>have the highest success rates</a:t>
            </a:r>
            <a:r>
              <a:rPr lang="en-US" dirty="0" smtClean="0">
                <a:solidFill>
                  <a:schemeClr val="accent3">
                    <a:lumMod val="25000"/>
                  </a:schemeClr>
                </a:solidFill>
                <a:latin typeface="Abadi" panose="020B0604020104020204" pitchFamily="34" charset="0"/>
              </a:rPr>
              <a:t>.</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https://github.com/UsmannKhan/ibm-applied-ds/blob/main/spacex_launch_dash.csv</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API and </a:t>
            </a:r>
            <a:r>
              <a:rPr lang="en-US" sz="7600" dirty="0" err="1" smtClean="0">
                <a:solidFill>
                  <a:schemeClr val="bg2">
                    <a:lumMod val="50000"/>
                  </a:schemeClr>
                </a:solidFill>
                <a:latin typeface="Abadi"/>
              </a:rPr>
              <a:t>webscraping</a:t>
            </a:r>
            <a:r>
              <a:rPr lang="en-US" sz="7600" dirty="0" smtClean="0">
                <a:solidFill>
                  <a:schemeClr val="bg2">
                    <a:lumMod val="50000"/>
                  </a:schemeClr>
                </a:solidFill>
                <a:latin typeface="Abadi"/>
              </a:rPr>
              <a:t> libraries were used</a:t>
            </a:r>
            <a:r>
              <a:rPr lang="en-US" sz="7600" dirty="0">
                <a:solidFill>
                  <a:schemeClr val="bg2">
                    <a:lumMod val="50000"/>
                  </a:schemeClr>
                </a:solidFill>
                <a:latin typeface="Abadi"/>
              </a:rPr>
              <a:t> </a:t>
            </a:r>
            <a:r>
              <a:rPr lang="en-US" sz="7600" dirty="0" smtClean="0">
                <a:solidFill>
                  <a:schemeClr val="bg2">
                    <a:lumMod val="50000"/>
                  </a:schemeClr>
                </a:solidFill>
                <a:latin typeface="Abadi"/>
              </a:rPr>
              <a:t>to collect data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Processed the data and columns to help us in our exploratory analysis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Used training and testing data to tune and evaluate classification models</a:t>
            </a: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7446"/>
            <a:ext cx="10962953" cy="5100809"/>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 we imported Python libraries such as Pandas,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Requests and </a:t>
            </a:r>
            <a:r>
              <a:rPr lang="en-US" sz="2200" dirty="0" err="1" smtClean="0">
                <a:solidFill>
                  <a:schemeClr val="accent3">
                    <a:lumMod val="25000"/>
                  </a:schemeClr>
                </a:solidFill>
                <a:latin typeface="Abadi" panose="020B0604020104020204" pitchFamily="34" charset="0"/>
              </a:rPr>
              <a:t>D</a:t>
            </a:r>
            <a:r>
              <a:rPr lang="en-US" sz="2200" dirty="0" err="1" smtClean="0">
                <a:solidFill>
                  <a:schemeClr val="accent3">
                    <a:lumMod val="25000"/>
                  </a:schemeClr>
                </a:solidFill>
                <a:latin typeface="Abadi" panose="020B0604020104020204" pitchFamily="34" charset="0"/>
              </a:rPr>
              <a:t>atetime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Then we </a:t>
            </a:r>
            <a:r>
              <a:rPr lang="en-US" sz="2200" dirty="0" smtClean="0">
                <a:solidFill>
                  <a:schemeClr val="accent3">
                    <a:lumMod val="25000"/>
                  </a:schemeClr>
                </a:solidFill>
                <a:latin typeface="Abadi" panose="020B0604020104020204" pitchFamily="34" charset="0"/>
              </a:rPr>
              <a:t>defined </a:t>
            </a:r>
            <a:r>
              <a:rPr lang="en-US" sz="2200" dirty="0">
                <a:solidFill>
                  <a:schemeClr val="accent3">
                    <a:lumMod val="25000"/>
                  </a:schemeClr>
                </a:solidFill>
                <a:latin typeface="Abadi" panose="020B0604020104020204" pitchFamily="34" charset="0"/>
              </a:rPr>
              <a:t>a series of helper functions </a:t>
            </a:r>
            <a:r>
              <a:rPr lang="en-US" sz="2200" dirty="0" smtClean="0">
                <a:solidFill>
                  <a:schemeClr val="accent3">
                    <a:lumMod val="25000"/>
                  </a:schemeClr>
                </a:solidFill>
                <a:latin typeface="Abadi" panose="020B0604020104020204" pitchFamily="34" charset="0"/>
              </a:rPr>
              <a:t>that helped </a:t>
            </a:r>
            <a:r>
              <a:rPr lang="en-US" sz="2200" dirty="0">
                <a:solidFill>
                  <a:schemeClr val="accent3">
                    <a:lumMod val="25000"/>
                  </a:schemeClr>
                </a:solidFill>
                <a:latin typeface="Abadi" panose="020B0604020104020204" pitchFamily="34" charset="0"/>
              </a:rPr>
              <a:t>us use the API to extract information using identification numbers in the launch </a:t>
            </a:r>
            <a:r>
              <a:rPr lang="en-US" sz="2200" dirty="0" smtClean="0">
                <a:solidFill>
                  <a:schemeClr val="accent3">
                    <a:lumMod val="25000"/>
                  </a:schemeClr>
                </a:solidFill>
                <a:latin typeface="Abadi" panose="020B0604020104020204" pitchFamily="34" charset="0"/>
              </a:rPr>
              <a:t>data such as learning the booster name from the rocket column.</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then requested the rocket launch data from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using its URL.</a:t>
            </a:r>
          </a:p>
          <a:p>
            <a:pPr>
              <a:lnSpc>
                <a:spcPct val="100000"/>
              </a:lnSpc>
              <a:spcBef>
                <a:spcPts val="1400"/>
              </a:spcBef>
            </a:pPr>
            <a:r>
              <a:rPr lang="en-US" sz="2200" dirty="0">
                <a:solidFill>
                  <a:schemeClr val="accent3">
                    <a:lumMod val="25000"/>
                  </a:schemeClr>
                </a:solidFill>
                <a:latin typeface="Abadi" panose="020B0604020104020204" pitchFamily="34" charset="0"/>
              </a:rPr>
              <a:t>We </a:t>
            </a:r>
            <a:r>
              <a:rPr lang="en-US" sz="2200" dirty="0" smtClean="0">
                <a:solidFill>
                  <a:schemeClr val="accent3">
                    <a:lumMod val="25000"/>
                  </a:schemeClr>
                </a:solidFill>
                <a:latin typeface="Abadi" panose="020B0604020104020204" pitchFamily="34" charset="0"/>
              </a:rPr>
              <a:t>decoded </a:t>
            </a:r>
            <a:r>
              <a:rPr lang="en-US" sz="2200" dirty="0">
                <a:solidFill>
                  <a:schemeClr val="accent3">
                    <a:lumMod val="25000"/>
                  </a:schemeClr>
                </a:solidFill>
                <a:latin typeface="Abadi" panose="020B0604020104020204" pitchFamily="34" charset="0"/>
              </a:rPr>
              <a:t>the response content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a:t>
            </a:r>
            <a:r>
              <a:rPr lang="en-US" sz="2200" dirty="0" smtClean="0">
                <a:solidFill>
                  <a:schemeClr val="accent3">
                    <a:lumMod val="25000"/>
                  </a:schemeClr>
                </a:solidFill>
                <a:latin typeface="Abadi" panose="020B0604020104020204" pitchFamily="34" charset="0"/>
              </a:rPr>
              <a:t>turned </a:t>
            </a:r>
            <a:r>
              <a:rPr lang="en-US" sz="2200" dirty="0">
                <a:solidFill>
                  <a:schemeClr val="accent3">
                    <a:lumMod val="25000"/>
                  </a:schemeClr>
                </a:solidFill>
                <a:latin typeface="Abadi" panose="020B0604020104020204" pitchFamily="34" charset="0"/>
              </a:rPr>
              <a:t>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A lot of the data was just IDs so we used the API again to get information about the launches using the IDs given for each launch.</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data was then used to create another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https://github.com/UsmannKhan/ibm-applied-ds/blob/main/jupyter-labs-spacex-data-collection-api.ipynb</a:t>
            </a:r>
            <a:endParaRPr lang="en-US" sz="2400" dirty="0"/>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 </a:t>
            </a:r>
            <a:r>
              <a:rPr lang="en-US" dirty="0" err="1" smtClean="0">
                <a:solidFill>
                  <a:srgbClr val="0B49CB"/>
                </a:solidFill>
                <a:latin typeface="Abadi"/>
              </a:rPr>
              <a:t>SpaceX</a:t>
            </a:r>
            <a:r>
              <a:rPr lang="en-US" dirty="0" smtClean="0">
                <a:solidFill>
                  <a:srgbClr val="0B49CB"/>
                </a:solidFill>
                <a:latin typeface="Abadi"/>
              </a:rPr>
              <a:t>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92288"/>
            <a:ext cx="9332456"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Installed libraries –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and Requests</a:t>
            </a:r>
          </a:p>
          <a:p>
            <a:pPr>
              <a:lnSpc>
                <a:spcPct val="100000"/>
              </a:lnSpc>
              <a:spcBef>
                <a:spcPts val="1400"/>
              </a:spcBef>
            </a:pPr>
            <a:r>
              <a:rPr lang="en-US" sz="2200" dirty="0" smtClean="0">
                <a:solidFill>
                  <a:schemeClr val="accent3">
                    <a:lumMod val="25000"/>
                  </a:schemeClr>
                </a:solidFill>
                <a:latin typeface="Abadi"/>
              </a:rPr>
              <a:t>Requested the Falcon9 Launch wiki page before creating a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object and parsing the table to create a </a:t>
            </a:r>
            <a:r>
              <a:rPr lang="en-US" sz="2200" dirty="0" err="1" smtClean="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https://github.com/UsmannKhan/ibm-applied-ds/blob/main/jupyter-labs-webscraping.ipynb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smtClean="0">
                <a:solidFill>
                  <a:schemeClr val="accent3">
                    <a:lumMod val="25000"/>
                  </a:schemeClr>
                </a:solidFill>
                <a:latin typeface="Abadi" panose="020B0604020104020204" pitchFamily="34" charset="0"/>
              </a:rPr>
              <a:t>First we calculated the number of launches on each site by using the method </a:t>
            </a:r>
            <a:r>
              <a:rPr lang="en-US" sz="2200" dirty="0" err="1">
                <a:solidFill>
                  <a:schemeClr val="accent3">
                    <a:lumMod val="25000"/>
                  </a:schemeClr>
                </a:solidFill>
                <a:latin typeface="Abadi" panose="020B0604020104020204" pitchFamily="34" charset="0"/>
              </a:rPr>
              <a:t>v</a:t>
            </a:r>
            <a:r>
              <a:rPr lang="en-US" sz="2200" dirty="0" err="1" smtClean="0">
                <a:solidFill>
                  <a:schemeClr val="accent3">
                    <a:lumMod val="25000"/>
                  </a:schemeClr>
                </a:solidFill>
                <a:latin typeface="Abadi" panose="020B0604020104020204" pitchFamily="34" charset="0"/>
              </a:rPr>
              <a:t>alue_counts</a:t>
            </a:r>
            <a:r>
              <a:rPr lang="en-US" sz="2200" dirty="0" smtClean="0">
                <a:solidFill>
                  <a:schemeClr val="accent3">
                    <a:lumMod val="25000"/>
                  </a:schemeClr>
                </a:solidFill>
                <a:latin typeface="Abadi" panose="020B0604020104020204" pitchFamily="34" charset="0"/>
              </a:rPr>
              <a:t>() on the column </a:t>
            </a:r>
            <a:r>
              <a:rPr lang="en-US" sz="2200" dirty="0" err="1" smtClean="0">
                <a:solidFill>
                  <a:schemeClr val="accent3">
                    <a:lumMod val="25000"/>
                  </a:schemeClr>
                </a:solidFill>
                <a:latin typeface="Abadi" panose="020B0604020104020204" pitchFamily="34" charset="0"/>
              </a:rPr>
              <a:t>LaunchSite</a:t>
            </a:r>
            <a:r>
              <a:rPr lang="en-US" sz="2200" dirty="0" smtClean="0">
                <a:solidFill>
                  <a:schemeClr val="accent3">
                    <a:lumMod val="25000"/>
                  </a:schemeClr>
                </a:solidFill>
                <a:latin typeface="Abadi" panose="020B0604020104020204" pitchFamily="34" charset="0"/>
              </a:rPr>
              <a:t>.</a:t>
            </a:r>
          </a:p>
          <a:p>
            <a:r>
              <a:rPr lang="en-US" sz="2200" dirty="0" smtClean="0">
                <a:solidFill>
                  <a:schemeClr val="accent3">
                    <a:lumMod val="25000"/>
                  </a:schemeClr>
                </a:solidFill>
                <a:latin typeface="Abadi" panose="020B0604020104020204" pitchFamily="34" charset="0"/>
              </a:rPr>
              <a:t>Then we calculated the number and occurrence of the dedicated orbit each launch aims to be in, using the </a:t>
            </a:r>
            <a:r>
              <a:rPr lang="en-US" sz="2200" dirty="0">
                <a:solidFill>
                  <a:schemeClr val="accent3">
                    <a:lumMod val="25000"/>
                  </a:schemeClr>
                </a:solidFill>
                <a:latin typeface="Abadi" panose="020B0604020104020204" pitchFamily="34" charset="0"/>
              </a:rPr>
              <a:t>O</a:t>
            </a:r>
            <a:r>
              <a:rPr lang="en-US" sz="2200" dirty="0" smtClean="0">
                <a:solidFill>
                  <a:schemeClr val="accent3">
                    <a:lumMod val="25000"/>
                  </a:schemeClr>
                </a:solidFill>
                <a:latin typeface="Abadi" panose="020B0604020104020204" pitchFamily="34" charset="0"/>
              </a:rPr>
              <a:t>rbit column</a:t>
            </a:r>
          </a:p>
          <a:p>
            <a:r>
              <a:rPr lang="en-US" sz="2200" dirty="0" smtClean="0">
                <a:solidFill>
                  <a:schemeClr val="accent3">
                    <a:lumMod val="25000"/>
                  </a:schemeClr>
                </a:solidFill>
                <a:latin typeface="Abadi" panose="020B0604020104020204" pitchFamily="34" charset="0"/>
              </a:rPr>
              <a:t>Then we used the Outcome column to determine the number of landing outcomes and assigned it to the variable </a:t>
            </a:r>
            <a:r>
              <a:rPr lang="en-US" sz="2200" dirty="0" err="1" smtClean="0">
                <a:solidFill>
                  <a:schemeClr val="accent3">
                    <a:lumMod val="25000"/>
                  </a:schemeClr>
                </a:solidFill>
                <a:latin typeface="Abadi" panose="020B0604020104020204" pitchFamily="34" charset="0"/>
              </a:rPr>
              <a:t>landing_outcomes</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A list was then created where an element was zero if the corresponding outcome was bad and vice versa. This was assigned to the variable </a:t>
            </a:r>
            <a:r>
              <a:rPr lang="en-US" sz="2200" dirty="0" err="1" smtClean="0">
                <a:solidFill>
                  <a:schemeClr val="accent3">
                    <a:lumMod val="25000"/>
                  </a:schemeClr>
                </a:solidFill>
                <a:latin typeface="Abadi" panose="020B0604020104020204" pitchFamily="34" charset="0"/>
              </a:rPr>
              <a:t>landing_class</a:t>
            </a:r>
            <a:r>
              <a:rPr lang="en-US" sz="2200" dirty="0" smtClean="0">
                <a:solidFill>
                  <a:schemeClr val="accent3">
                    <a:lumMod val="25000"/>
                  </a:schemeClr>
                </a:solidFill>
                <a:latin typeface="Abadi" panose="020B0604020104020204" pitchFamily="34" charset="0"/>
              </a:rPr>
              <a:t>.</a:t>
            </a:r>
          </a:p>
          <a:p>
            <a:r>
              <a:rPr lang="en-US" sz="2200" dirty="0" smtClean="0">
                <a:solidFill>
                  <a:schemeClr val="accent3">
                    <a:lumMod val="25000"/>
                  </a:schemeClr>
                </a:solidFill>
                <a:latin typeface="Abadi" panose="020B0604020104020204" pitchFamily="34" charset="0"/>
              </a:rPr>
              <a:t>One means the first stage landed successfully and zero means that it did not.</a:t>
            </a:r>
          </a:p>
          <a:p>
            <a:r>
              <a:rPr lang="en-US" sz="2200" dirty="0" smtClean="0">
                <a:solidFill>
                  <a:schemeClr val="accent3">
                    <a:lumMod val="25000"/>
                  </a:schemeClr>
                </a:solidFill>
                <a:latin typeface="Abadi" panose="020B0604020104020204" pitchFamily="34" charset="0"/>
              </a:rPr>
              <a:t>A new column class was then added to the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 which could be used to determine the success rate</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://github.com/UsmannKhan/ibm-applied-ds/blob/main/labs-jupyter-spacex-Data%20wrangling.ipynb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f80a141d-92ca-4d3d-9308-f7e7b1d44ce8"/>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2394</TotalTime>
  <Words>2268</Words>
  <Application>Microsoft Office PowerPoint</Application>
  <PresentationFormat>Widescreen</PresentationFormat>
  <Paragraphs>210</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Moorche</cp:lastModifiedBy>
  <cp:revision>262</cp:revision>
  <dcterms:created xsi:type="dcterms:W3CDTF">2021-04-29T18:58:34Z</dcterms:created>
  <dcterms:modified xsi:type="dcterms:W3CDTF">2025-03-30T10:43:42Z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